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8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706" autoAdjust="0"/>
  </p:normalViewPr>
  <p:slideViewPr>
    <p:cSldViewPr>
      <p:cViewPr varScale="1">
        <p:scale>
          <a:sx n="63" d="100"/>
          <a:sy n="63" d="100"/>
        </p:scale>
        <p:origin x="-1374" y="-96"/>
      </p:cViewPr>
      <p:guideLst>
        <p:guide orient="horz" pos="2160"/>
        <p:guide pos="2880"/>
      </p:guideLst>
    </p:cSldViewPr>
  </p:slideViewPr>
  <p:outlineViewPr>
    <p:cViewPr>
      <p:scale>
        <a:sx n="33" d="100"/>
        <a:sy n="33" d="100"/>
      </p:scale>
      <p:origin x="0" y="3390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07.12.2016</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07.12.2016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07.12.2016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07.12.2016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07.12.2016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07.12.2016</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art-assorty.ru/9595-den-oon.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consultantplus://offline/ref=F259073EAB745890F76CC83F82D3BCBF005FC8E60EB8872534CCB3C8322997E371C4FA891BAByEUDD" TargetMode="External"/><Relationship Id="rId3" Type="http://schemas.openxmlformats.org/officeDocument/2006/relationships/hyperlink" Target="consultantplus://offline/ref=F259073EAB745890F76CC83F82D3BCBF005FC8E60EB8872534CCB3C8322997E371C4FA8C17yAUED" TargetMode="External"/><Relationship Id="rId7" Type="http://schemas.openxmlformats.org/officeDocument/2006/relationships/hyperlink" Target="consultantplus://offline/ref=F259073EAB745890F76CC83F82D3BCBF005FC8E60EB8872534CCB3C8322997E371C4FA8D1EyAUED" TargetMode="External"/><Relationship Id="rId2" Type="http://schemas.openxmlformats.org/officeDocument/2006/relationships/hyperlink" Target="consultantplus://offline/ref=F259073EAB745890F76CC83F82D3BCBF005FC8E60EB8872534CCB3C8322997E371C4FA8C19yAUCD" TargetMode="External"/><Relationship Id="rId1" Type="http://schemas.openxmlformats.org/officeDocument/2006/relationships/slideLayout" Target="../slideLayouts/slideLayout2.xml"/><Relationship Id="rId6" Type="http://schemas.openxmlformats.org/officeDocument/2006/relationships/hyperlink" Target="consultantplus://offline/ref=F259073EAB745890F76CC83F82D3BCBF005FC8E60EB8872534CCB3C8322997E371C4FA891FABE528y1UDD" TargetMode="External"/><Relationship Id="rId5" Type="http://schemas.openxmlformats.org/officeDocument/2006/relationships/hyperlink" Target="consultantplus://offline/ref=F259073EAB745890F76CC83F82D3BCBF005FC8E60EB8872534CCB3C8322997E371C4FA8C1AyAUAD" TargetMode="External"/><Relationship Id="rId4" Type="http://schemas.openxmlformats.org/officeDocument/2006/relationships/hyperlink" Target="consultantplus://offline/ref=F259073EAB745890F76CC83F82D3BCBF005FC8E60EB8872534CCB3C8322997E371C4FA8C16yAU2D"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consultantplus://offline/ref=F259073EAB745890F76CC83F82D3BCBF005FC8E60EB8872534CCB3C8322997E371C4FA801AyAU9D"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okb1.ru/UPLOAD/user/image/korrupcia/tab_kor.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Прямоугольник 13"/>
          <p:cNvSpPr/>
          <p:nvPr/>
        </p:nvSpPr>
        <p:spPr>
          <a:xfrm>
            <a:off x="711841" y="1571612"/>
            <a:ext cx="7720319" cy="1754326"/>
          </a:xfrm>
          <a:prstGeom prst="rect">
            <a:avLst/>
          </a:prstGeom>
          <a:noFill/>
        </p:spPr>
        <p:txBody>
          <a:bodyPr wrap="square" lIns="91440" tIns="45720" rIns="91440" bIns="45720">
            <a:spAutoFit/>
          </a:bodyPr>
          <a:lstStyle/>
          <a:p>
            <a:pPr algn="ctr"/>
            <a:r>
              <a:rPr lang="ru-RU"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ПРОТИВОДЕЙСТВИЕ </a:t>
            </a:r>
          </a:p>
          <a:p>
            <a:pPr algn="ctr"/>
            <a:r>
              <a:rPr lang="ru-RU"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КОРРУПЦИИ</a:t>
            </a:r>
            <a:endParaRPr lang="ru-RU"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Как избежать ответственности?</a:t>
            </a:r>
            <a:endParaRPr lang="ru-RU" dirty="0"/>
          </a:p>
        </p:txBody>
      </p:sp>
      <p:sp>
        <p:nvSpPr>
          <p:cNvPr id="3" name="Содержимое 2"/>
          <p:cNvSpPr>
            <a:spLocks noGrp="1"/>
          </p:cNvSpPr>
          <p:nvPr>
            <p:ph idx="1"/>
          </p:nvPr>
        </p:nvSpPr>
        <p:spPr/>
        <p:txBody>
          <a:bodyPr>
            <a:normAutofit fontScale="92500" lnSpcReduction="20000"/>
          </a:bodyPr>
          <a:lstStyle/>
          <a:p>
            <a:pPr>
              <a:buNone/>
            </a:pPr>
            <a:r>
              <a:rPr lang="ru-RU" b="1" dirty="0" smtClean="0"/>
              <a:t/>
            </a:r>
            <a:br>
              <a:rPr lang="ru-RU" b="1" dirty="0" smtClean="0"/>
            </a:br>
            <a:r>
              <a:rPr lang="ru-RU" b="1" dirty="0" smtClean="0"/>
              <a:t>  </a:t>
            </a:r>
            <a:endParaRPr lang="ru-RU" dirty="0" smtClean="0"/>
          </a:p>
          <a:p>
            <a:pPr>
              <a:buNone/>
            </a:pPr>
            <a:r>
              <a:rPr lang="ru-RU" dirty="0" smtClean="0"/>
              <a:t>В примечании к разбираемой статье указано, что взяткодатель освобождается от ответственности, если им соблюдено одно из следующих условий:</a:t>
            </a:r>
          </a:p>
          <a:p>
            <a:r>
              <a:rPr lang="ru-RU" dirty="0" smtClean="0"/>
              <a:t>- Добровольно заявлено о даче взятки в органы полиции.</a:t>
            </a:r>
          </a:p>
          <a:p>
            <a:r>
              <a:rPr lang="ru-RU" dirty="0" smtClean="0"/>
              <a:t>- Оказано активное содействие в раскрытии преступления.</a:t>
            </a:r>
          </a:p>
          <a:p>
            <a:r>
              <a:rPr lang="ru-RU" dirty="0" smtClean="0"/>
              <a:t>- Должностное лицо, получившее взятку, занималось ее вымогательством и само предложило совершить данное деяние.</a:t>
            </a:r>
          </a:p>
          <a:p>
            <a:pPr>
              <a:buNone/>
            </a:pPr>
            <a:r>
              <a:rPr lang="ru-RU" dirty="0" smtClean="0"/>
              <a:t> </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cap="all" dirty="0" smtClean="0"/>
              <a:t>ПОЛУЧЕНИЕ ВЗЯТКИ</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0000" lnSpcReduction="20000"/>
          </a:bodyPr>
          <a:lstStyle/>
          <a:p>
            <a:r>
              <a:rPr lang="ru-RU" dirty="0" smtClean="0"/>
              <a:t> </a:t>
            </a:r>
            <a:r>
              <a:rPr lang="ru-RU" dirty="0" smtClean="0"/>
              <a:t>Ответственность </a:t>
            </a:r>
            <a:r>
              <a:rPr lang="ru-RU" dirty="0" smtClean="0"/>
              <a:t>за получение взятки прописана в ст. 290 УК РФ. Получение взятки – это принятие денежного или выраженного в иной форме вознаграждения за совершение каких-либо действий в пользу взяткодателя. Взятка необязательно может выражаться в твердой сумме или же материальных ценностях, это могут быть услуги, гарантии или преференции по службе, содействие в решении важных для взяткополучателя вопросов. Наказуемо как личное получение взятки, так и ее принятие через третьих лиц.</a:t>
            </a:r>
          </a:p>
          <a:p>
            <a:r>
              <a:rPr lang="ru-RU" dirty="0" smtClean="0"/>
              <a:t>Как и в случае с дачей взятки, вознаграждаться может как действие, так и бездействие или же содействие в принятии того или иного решения в пользу дающего взятку лица при условии, что это входит в служебную компетенцию взяткополучателя.</a:t>
            </a:r>
          </a:p>
          <a:p>
            <a:r>
              <a:rPr lang="ru-RU" dirty="0" smtClean="0"/>
              <a:t>Ответственность за получение взятки и ее дифференциация в зависимости от особенностей и размера «мзды» наглядно изображена в таблице ниже:</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descr="tab_kor2"/>
          <p:cNvPicPr>
            <a:picLocks noChangeAspect="1" noChangeArrowheads="1"/>
          </p:cNvPicPr>
          <p:nvPr/>
        </p:nvPicPr>
        <p:blipFill>
          <a:blip r:embed="rId2" cstate="print"/>
          <a:srcRect/>
          <a:stretch>
            <a:fillRect/>
          </a:stretch>
        </p:blipFill>
        <p:spPr bwMode="auto">
          <a:xfrm>
            <a:off x="357158" y="0"/>
            <a:ext cx="8429684"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214446"/>
          </a:xfrm>
        </p:spPr>
        <p:txBody>
          <a:bodyPr>
            <a:normAutofit fontScale="90000"/>
          </a:bodyPr>
          <a:lstStyle/>
          <a:p>
            <a:r>
              <a:rPr lang="ru-RU" dirty="0" smtClean="0"/>
              <a:t>ЧТО ТАКОЕ ПРОТИВОДЕЙСТВИЕ КОРРУПЦИИ?</a:t>
            </a:r>
            <a:br>
              <a:rPr lang="ru-RU" dirty="0" smtClean="0"/>
            </a:br>
            <a:endParaRPr lang="ru-RU" dirty="0"/>
          </a:p>
        </p:txBody>
      </p:sp>
      <p:sp>
        <p:nvSpPr>
          <p:cNvPr id="3" name="Содержимое 2"/>
          <p:cNvSpPr>
            <a:spLocks noGrp="1"/>
          </p:cNvSpPr>
          <p:nvPr>
            <p:ph idx="1"/>
          </p:nvPr>
        </p:nvSpPr>
        <p:spPr>
          <a:xfrm>
            <a:off x="457200" y="1428736"/>
            <a:ext cx="8229600" cy="4880624"/>
          </a:xfrm>
        </p:spPr>
        <p:txBody>
          <a:bodyPr>
            <a:normAutofit fontScale="77500" lnSpcReduction="20000"/>
          </a:bodyPr>
          <a:lstStyle/>
          <a:p>
            <a:pPr>
              <a:buNone/>
            </a:pPr>
            <a:r>
              <a:rPr lang="ru-RU" b="1" dirty="0" smtClean="0"/>
              <a:t>ПРОТИВОДЕЙСТВИЕ </a:t>
            </a:r>
            <a:r>
              <a:rPr lang="ru-RU" b="1" dirty="0" smtClean="0"/>
              <a:t>КОРРУПЦИИ</a:t>
            </a:r>
            <a:r>
              <a:rPr lang="ru-RU" dirty="0" smtClean="0"/>
              <a:t> – это деятельность федеральных органов государственной власти, органов государственной власти субъектов Российской Федерации, органов местного самоуправления, </a:t>
            </a:r>
            <a:r>
              <a:rPr lang="ru-RU" b="1" dirty="0" smtClean="0"/>
              <a:t>ИНСТИТУТОВ ГРАЖДАНСКОГО ОБЩЕСТВА, ОРГАНИЗАЦИЙ </a:t>
            </a:r>
            <a:br>
              <a:rPr lang="ru-RU" b="1" dirty="0" smtClean="0"/>
            </a:br>
            <a:r>
              <a:rPr lang="ru-RU" b="1" dirty="0" smtClean="0"/>
              <a:t>И ФИЗИЧЕСКИХ ЛИЦ</a:t>
            </a:r>
            <a:r>
              <a:rPr lang="ru-RU" dirty="0" smtClean="0"/>
              <a:t> в пределах их полномочий:</a:t>
            </a:r>
          </a:p>
          <a:p>
            <a:r>
              <a:rPr lang="ru-RU" dirty="0" smtClean="0"/>
              <a:t>а) по предупреждению коррупции, в том числе по выявлению </a:t>
            </a:r>
            <a:br>
              <a:rPr lang="ru-RU" dirty="0" smtClean="0"/>
            </a:br>
            <a:r>
              <a:rPr lang="ru-RU" dirty="0" smtClean="0"/>
              <a:t>и последующему устранению причин коррупции (профилактика коррупции);</a:t>
            </a:r>
          </a:p>
          <a:p>
            <a:r>
              <a:rPr lang="ru-RU" dirty="0" smtClean="0"/>
              <a:t>б) по выявлению, предупреждению, пресечению, раскрытию </a:t>
            </a:r>
            <a:br>
              <a:rPr lang="ru-RU" dirty="0" smtClean="0"/>
            </a:br>
            <a:r>
              <a:rPr lang="ru-RU" dirty="0" smtClean="0"/>
              <a:t>и расследованию коррупционных правонарушений (борьба с коррупцией);</a:t>
            </a:r>
          </a:p>
          <a:p>
            <a:r>
              <a:rPr lang="ru-RU" dirty="0" smtClean="0"/>
              <a:t>в) по минимизации и (или) ликвидации последствий коррупционных правонарушений.</a:t>
            </a:r>
          </a:p>
          <a:p>
            <a:pPr>
              <a:buNone/>
            </a:pPr>
            <a:r>
              <a:rPr lang="ru-RU" i="1" dirty="0" smtClean="0"/>
              <a:t>(Федеральный закон от 25 декабря 2008 года № 273-ФЗ </a:t>
            </a:r>
            <a:br>
              <a:rPr lang="ru-RU" i="1" dirty="0" smtClean="0"/>
            </a:br>
            <a:r>
              <a:rPr lang="ru-RU" i="1" dirty="0" smtClean="0"/>
              <a:t>«О противодействии коррупции»)</a:t>
            </a:r>
            <a:endParaRPr lang="ru-RU" dirty="0" smtClean="0"/>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774720"/>
          </a:xfrm>
        </p:spPr>
        <p:txBody>
          <a:bodyPr>
            <a:normAutofit fontScale="90000"/>
          </a:bodyPr>
          <a:lstStyle/>
          <a:p>
            <a:r>
              <a:rPr lang="ru-RU" dirty="0" smtClean="0"/>
              <a:t>ОСНОВНЫЕ ПРИНЦИПЫ ПРОТИВОДЕЙСТВИЯ КОРРУПЦИИ</a:t>
            </a:r>
            <a:br>
              <a:rPr lang="ru-RU" dirty="0" smtClean="0"/>
            </a:br>
            <a:endParaRPr lang="ru-RU" dirty="0"/>
          </a:p>
        </p:txBody>
      </p:sp>
      <p:sp>
        <p:nvSpPr>
          <p:cNvPr id="3" name="Содержимое 2"/>
          <p:cNvSpPr>
            <a:spLocks noGrp="1"/>
          </p:cNvSpPr>
          <p:nvPr>
            <p:ph idx="1"/>
          </p:nvPr>
        </p:nvSpPr>
        <p:spPr/>
        <p:txBody>
          <a:bodyPr>
            <a:normAutofit fontScale="47500" lnSpcReduction="20000"/>
          </a:bodyPr>
          <a:lstStyle/>
          <a:p>
            <a:pPr>
              <a:buNone/>
            </a:pPr>
            <a:r>
              <a:rPr lang="ru-RU" dirty="0" smtClean="0"/>
              <a:t> </a:t>
            </a:r>
          </a:p>
          <a:p>
            <a:pPr>
              <a:buNone/>
            </a:pPr>
            <a:r>
              <a:rPr lang="ru-RU" sz="3800" dirty="0" smtClean="0"/>
              <a:t>Противодействие коррупции в Российской Федерации основывается </a:t>
            </a:r>
            <a:br>
              <a:rPr lang="ru-RU" sz="3800" dirty="0" smtClean="0"/>
            </a:br>
            <a:r>
              <a:rPr lang="ru-RU" sz="3800" dirty="0" smtClean="0"/>
              <a:t>на следующих основных принципах:</a:t>
            </a:r>
          </a:p>
          <a:p>
            <a:r>
              <a:rPr lang="ru-RU" sz="3800" dirty="0" smtClean="0"/>
              <a:t>1) признание, обеспечение и защита основных прав и свобод человека </a:t>
            </a:r>
            <a:br>
              <a:rPr lang="ru-RU" sz="3800" dirty="0" smtClean="0"/>
            </a:br>
            <a:r>
              <a:rPr lang="ru-RU" sz="3800" dirty="0" smtClean="0"/>
              <a:t>и гражданина;</a:t>
            </a:r>
          </a:p>
          <a:p>
            <a:r>
              <a:rPr lang="ru-RU" sz="3800" dirty="0" smtClean="0"/>
              <a:t>2) законность;</a:t>
            </a:r>
          </a:p>
          <a:p>
            <a:r>
              <a:rPr lang="ru-RU" sz="3800" dirty="0" smtClean="0"/>
              <a:t>3) публичность и открытость деятельности государственных органов </a:t>
            </a:r>
            <a:br>
              <a:rPr lang="ru-RU" sz="3800" dirty="0" smtClean="0"/>
            </a:br>
            <a:r>
              <a:rPr lang="ru-RU" sz="3800" dirty="0" smtClean="0"/>
              <a:t>и органов местного самоуправления;</a:t>
            </a:r>
          </a:p>
          <a:p>
            <a:r>
              <a:rPr lang="ru-RU" sz="3800" dirty="0" smtClean="0"/>
              <a:t>4) неотвратимость ответственности за совершение коррупционных правонарушений;</a:t>
            </a:r>
          </a:p>
          <a:p>
            <a:r>
              <a:rPr lang="ru-RU" sz="3800" dirty="0" smtClean="0"/>
              <a:t>5) комплексное использование политических, организационных, информационно-пропагандистских, социально-экономических, правовых, специальных и иных мер;</a:t>
            </a:r>
          </a:p>
          <a:p>
            <a:r>
              <a:rPr lang="ru-RU" sz="3800" dirty="0" smtClean="0"/>
              <a:t>6) приоритетное применение мер по предупреждению коррупции;</a:t>
            </a:r>
          </a:p>
          <a:p>
            <a:r>
              <a:rPr lang="ru-RU" sz="3800" dirty="0" smtClean="0"/>
              <a:t>7) </a:t>
            </a:r>
            <a:r>
              <a:rPr lang="ru-RU" sz="3800" b="1" dirty="0" smtClean="0"/>
              <a:t>СОТРУДНИЧЕСТВО ГОСУДАРСТВА С ИНСТИТУТАМИ ГРАЖДАНСКОГО ОБЩЕСТВА,</a:t>
            </a:r>
            <a:r>
              <a:rPr lang="ru-RU" sz="3800" dirty="0" smtClean="0"/>
              <a:t> </a:t>
            </a:r>
            <a:r>
              <a:rPr lang="ru-RU" sz="3800" b="1" dirty="0" smtClean="0"/>
              <a:t>МЕЖДУНАРОДНЫМИ ОРГАНИЗАЦИЯМИ</a:t>
            </a:r>
            <a:r>
              <a:rPr lang="ru-RU" sz="3800" dirty="0" smtClean="0"/>
              <a:t> </a:t>
            </a:r>
            <a:r>
              <a:rPr lang="ru-RU" sz="3800" b="1" dirty="0" smtClean="0"/>
              <a:t>И ФИЗИЧЕСКИМИ ЛИЦАМИ.</a:t>
            </a:r>
            <a:endParaRPr lang="ru-RU" sz="3800" dirty="0" smtClean="0"/>
          </a:p>
          <a:p>
            <a:pPr>
              <a:buNone/>
            </a:pPr>
            <a:r>
              <a:rPr lang="ru-RU" sz="3800" i="1" dirty="0" smtClean="0"/>
              <a:t>(Федеральный закон от 25 декабря 2008 года № 273-ФЗ </a:t>
            </a:r>
            <a:br>
              <a:rPr lang="ru-RU" sz="3800" i="1" dirty="0" smtClean="0"/>
            </a:br>
            <a:r>
              <a:rPr lang="ru-RU" sz="3800" i="1" dirty="0" smtClean="0"/>
              <a:t>«О противодействии коррупции»)</a:t>
            </a:r>
            <a:endParaRPr lang="ru-RU" sz="3800" dirty="0" smtClean="0"/>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8229600" cy="631844"/>
          </a:xfrm>
        </p:spPr>
        <p:txBody>
          <a:bodyPr>
            <a:normAutofit fontScale="90000"/>
          </a:bodyPr>
          <a:lstStyle/>
          <a:p>
            <a:r>
              <a:rPr lang="ru-RU" sz="3100" u="sng" dirty="0" smtClean="0"/>
              <a:t>«Международный день борьбы с коррупцией» - отмечается ежегодно 9 декабря. </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0000" lnSpcReduction="20000"/>
          </a:bodyPr>
          <a:lstStyle/>
          <a:p>
            <a:r>
              <a:rPr lang="ru-RU" dirty="0" smtClean="0"/>
              <a:t>«День борьбы с коррупцией» был принят по инициативе </a:t>
            </a:r>
            <a:r>
              <a:rPr lang="ru-RU" dirty="0" smtClean="0">
                <a:hlinkClick r:id="rId2" tooltip="День Организации Объединённых Наций"/>
              </a:rPr>
              <a:t>ООН</a:t>
            </a:r>
            <a:r>
              <a:rPr lang="ru-RU" dirty="0" smtClean="0"/>
              <a:t> в 2003 году. 9 декабря 2003 г. в мексиканском городе </a:t>
            </a:r>
            <a:r>
              <a:rPr lang="ru-RU" dirty="0" err="1" smtClean="0"/>
              <a:t>Мерида</a:t>
            </a:r>
            <a:r>
              <a:rPr lang="ru-RU" dirty="0" smtClean="0"/>
              <a:t> на Политической конференции высокого уровня была открыта для подписания Конвенция ООН против коррупции. Все страны, которые подписали данный документ, обязаны признавать взятки, хищение бюджетных средств и другие коррупционные схемы уголовным преступлением. Больше того, все подписавшиеся страны обязаны возвращать поступившие коррупционные деньги в ту страну, откуда они были украдены.</a:t>
            </a:r>
          </a:p>
          <a:p>
            <a:r>
              <a:rPr lang="ru-RU" dirty="0" smtClean="0"/>
              <a:t>Конвенцию о противодействии коррупции подписали более 100 стран. Россия стала одной из первых, которая поставила свою подпись и полное согласие по борьбе со взятками и хищениями. </a:t>
            </a:r>
            <a:r>
              <a:rPr lang="ru-RU" b="1" dirty="0" smtClean="0"/>
              <a:t>В последнее время борьба с коррупционерами заметно снизила уровень взяточничества в России и других странах мира</a:t>
            </a:r>
            <a:r>
              <a:rPr lang="ru-RU" dirty="0" smtClean="0"/>
              <a:t>, но до идеала ещё очень и очень далеко. Именно поэтому борьбе с коррупцией посвящён отдельный праздник в году. 9 декабря проходят конференции и семинары, демонстрации, </a:t>
            </a:r>
            <a:r>
              <a:rPr lang="ru-RU" dirty="0" err="1" smtClean="0"/>
              <a:t>флешмобы</a:t>
            </a:r>
            <a:r>
              <a:rPr lang="ru-RU" dirty="0" smtClean="0"/>
              <a:t>, акции, выступления и другие мероприятия.</a:t>
            </a:r>
          </a:p>
          <a:p>
            <a:endParaRPr lang="ru-RU" dirty="0" smtClean="0"/>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917596"/>
          </a:xfrm>
        </p:spPr>
        <p:txBody>
          <a:bodyPr>
            <a:normAutofit fontScale="90000"/>
          </a:bodyPr>
          <a:lstStyle/>
          <a:p>
            <a:r>
              <a:rPr lang="ru-RU" u="sng" dirty="0" smtClean="0"/>
              <a:t>История возникновения коррупции в России</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62500" lnSpcReduction="20000"/>
          </a:bodyPr>
          <a:lstStyle/>
          <a:p>
            <a:pPr>
              <a:buNone/>
            </a:pPr>
            <a:r>
              <a:rPr lang="ru-RU" b="1" dirty="0" smtClean="0"/>
              <a:t>Краткий экскурс в историю:</a:t>
            </a:r>
            <a:endParaRPr lang="ru-RU" dirty="0" smtClean="0"/>
          </a:p>
          <a:p>
            <a:pPr>
              <a:buNone/>
            </a:pPr>
            <a:endParaRPr lang="ru-RU" dirty="0" smtClean="0"/>
          </a:p>
          <a:p>
            <a:r>
              <a:rPr lang="ru-RU" dirty="0" smtClean="0"/>
              <a:t>По сохранившимся записям летописцев, взятки появились еще в Древней Руси, и сразу же с ними стали решительно бороться. Так, митрополит Кирилл осуждал мздоимство наряду с пьянством и колдовством, за что и настаивал карать соответствующе, то есть смертной казнью (согласно записям в Русской Правде – «</a:t>
            </a:r>
            <a:r>
              <a:rPr lang="ru-RU" dirty="0" err="1" smtClean="0"/>
              <a:t>Аще</a:t>
            </a:r>
            <a:r>
              <a:rPr lang="ru-RU" dirty="0" smtClean="0"/>
              <a:t> жена </a:t>
            </a:r>
            <a:r>
              <a:rPr lang="ru-RU" dirty="0" err="1" smtClean="0"/>
              <a:t>зелейница</a:t>
            </a:r>
            <a:r>
              <a:rPr lang="ru-RU" dirty="0" smtClean="0"/>
              <a:t>, </a:t>
            </a:r>
            <a:r>
              <a:rPr lang="ru-RU" dirty="0" err="1" smtClean="0"/>
              <a:t>чародеица</a:t>
            </a:r>
            <a:r>
              <a:rPr lang="ru-RU" dirty="0" smtClean="0"/>
              <a:t>, </a:t>
            </a:r>
            <a:r>
              <a:rPr lang="ru-RU" dirty="0" err="1" smtClean="0"/>
              <a:t>наузница</a:t>
            </a:r>
            <a:r>
              <a:rPr lang="ru-RU" dirty="0" smtClean="0"/>
              <a:t> - её казнить»). Первое же «</a:t>
            </a:r>
            <a:r>
              <a:rPr lang="ru-RU" dirty="0" err="1" smtClean="0"/>
              <a:t>антикоррупционное</a:t>
            </a:r>
            <a:r>
              <a:rPr lang="ru-RU" dirty="0" smtClean="0"/>
              <a:t> законодательство» в России было принято в царствование Ивана III. А его внук Иван IV Грозный издал-таки указ, по которому зарвавшихся чиновников надлежало немедленно казнить.</a:t>
            </a:r>
            <a:br>
              <a:rPr lang="ru-RU" dirty="0" smtClean="0"/>
            </a:br>
            <a:r>
              <a:rPr lang="ru-RU" dirty="0" smtClean="0"/>
              <a:t/>
            </a:r>
            <a:br>
              <a:rPr lang="ru-RU" dirty="0" smtClean="0"/>
            </a:br>
            <a:r>
              <a:rPr lang="ru-RU" dirty="0" smtClean="0"/>
              <a:t>В юридической терминологии 18 века взятки назывались «посулами» (нарушение закона за какую-либо плату). За них виновные подвергались телесным наказаниям. Например, в 1654 году за лихоимство были выпороты кнутом князь Алексей Кропоткин и дьяк Иван Семенов, взявшие деньги и бочку вина с купцов за обещание не отправлять их в Москву, куда они должны были быть переселены по указу царя Алексея Михайловича. </a:t>
            </a: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r>
              <a:rPr lang="ru-RU" dirty="0" smtClean="0"/>
              <a:t>При Петре I мздоимцев били батогами, клеймили, ссылали. Однако их жажда к наживе была неискоренима. По свидетельствам современников, Петр даже грозился издать указ, по которому любой, кто украдет у государства деньги, на которые можно купить веревку, будет повешен. Однако опасаясь остаться вовсе без подданных (ведь на тот момент воровали уже все госслужащие вплоть до генерал-прокурора </a:t>
            </a:r>
            <a:r>
              <a:rPr lang="ru-RU" dirty="0" err="1" smtClean="0"/>
              <a:t>Ягужинского</a:t>
            </a:r>
            <a:r>
              <a:rPr lang="ru-RU" dirty="0" smtClean="0"/>
              <a:t>), Петр так и не издал такой указ, ограничившись приказом вешать только крупных взяточников. Вскоре коррупция достигла таких размеров, что один иностранец, посетивший тогда Россию, оставил совсем нелицеприятную запись о царивших в ней нравах: «На чиновников здесь смотрят как на хищных птиц. Они думают, что со вступлением их на должность им предоставлено право высасывать народ до костей».</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357166"/>
            <a:ext cx="8229600" cy="5952194"/>
          </a:xfrm>
        </p:spPr>
        <p:txBody>
          <a:bodyPr>
            <a:noAutofit/>
          </a:bodyPr>
          <a:lstStyle/>
          <a:p>
            <a:r>
              <a:rPr lang="ru-RU" sz="2000" dirty="0" smtClean="0"/>
              <a:t>Настоящая борьба со взяточничеством началась при Екатерине II. Еще в начале своего правления столкнувшись с чиновничьим </a:t>
            </a:r>
            <a:r>
              <a:rPr lang="ru-RU" sz="2000" dirty="0" smtClean="0"/>
              <a:t>самоуправством</a:t>
            </a:r>
            <a:r>
              <a:rPr lang="ru-RU" sz="2000" dirty="0" smtClean="0"/>
              <a:t>.</a:t>
            </a:r>
            <a:r>
              <a:rPr lang="ru-RU" sz="2000" dirty="0" smtClean="0"/>
              <a:t> </a:t>
            </a:r>
            <a:r>
              <a:rPr lang="ru-RU" sz="2000" dirty="0" smtClean="0"/>
              <a:t>Екатерина понимала, что одними словами делу не поможешь, и действовать надо решительнее своих предшественников на Российском престоле, иначе страну разграбят вконец. Она вновь назначила чиновникам жалование, но в этот раз оно выплачивалась вовремя и было намного выше бывшего при Петре. В 1763 году годовой средний оклад служащего составлял 30 рублей в уездных, 60 рублей в губернских и 100-150 рублей в центральных и высших учреждениях, при этом пуд зерна стоил 10-15 копеек. </a:t>
            </a:r>
          </a:p>
          <a:p>
            <a:r>
              <a:rPr lang="ru-RU" sz="2000" dirty="0" smtClean="0"/>
              <a:t>Теперь императрица имела право требовать от чиновников честности и действий согласно букве закона. Однако алчность чиновников была сильнее доводов разума. Так, когда Екатерине II доложили о результатах проверок в судах Белгородской губернии, то она была настолько возмущена ими, что выпустила специальный указ, чтобы усовестить продажных судей: «Многократно в народ печатными указами было повторяемо, что взятки и мздоимство развращают правосудие и утесняют бедствующих. </a:t>
            </a:r>
            <a:endParaRPr lang="ru-RU"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14290"/>
            <a:ext cx="8229600" cy="6095070"/>
          </a:xfrm>
        </p:spPr>
        <p:txBody>
          <a:bodyPr>
            <a:noAutofit/>
          </a:bodyPr>
          <a:lstStyle/>
          <a:p>
            <a:r>
              <a:rPr lang="ru-RU" sz="2000" dirty="0" smtClean="0"/>
              <a:t>Писали о коррупции и в периодике. Незадолго до революции журнал "Русский мир" поместил большую статью, посвященную разбору данного явления в России. «Нескончаемою вереницею тянутся сенаторские ревизии за ревизиями, идут газетные разоблачения за разоблачениями. И всюду встает одна и та же, лишь в деталях разнящаяся картина. Воистину, «от хладных финских скал до пламенной Колхиды» сенаторские ревизии и газетные разоблачения открывают обширные гнезда крупных, тучных, насосавшихся денег взяточников, а около них кружатся вереницы взяточников более мелких, более скромных, более тощих. Около каждого казенного сундука, на который упадет испытующий взор ревизора, оказывается жадная толпа </a:t>
            </a:r>
            <a:r>
              <a:rPr lang="ru-RU" sz="2000" dirty="0" err="1" smtClean="0"/>
              <a:t>взяткодавцев</a:t>
            </a:r>
            <a:r>
              <a:rPr lang="ru-RU" sz="2000" dirty="0" smtClean="0"/>
              <a:t> и взяткополучателей, и крышка этого сундука гостеприимно раскрывается перед людьми, сумевшими в соответствующий момент дать соответствующему человеку соответствующую взятку. Сейчас за взяточничество принялись очень основательно. За границей уже успела образоваться новая колония своеобразных эмигрантов - бывших взяточников». По мнению автора статьи, проблему коррупции было возможно решить лишь при помощи радикальных изменений всей системы управления государством. </a:t>
            </a:r>
            <a:endParaRPr lang="ru-RU"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ЧТО ТАКОЕ КОРРУПЦИЯ?</a:t>
            </a:r>
            <a:br>
              <a:rPr lang="ru-RU" dirty="0" smtClean="0"/>
            </a:br>
            <a:endParaRPr lang="ru-RU" dirty="0"/>
          </a:p>
        </p:txBody>
      </p:sp>
      <p:sp>
        <p:nvSpPr>
          <p:cNvPr id="3" name="Содержимое 2"/>
          <p:cNvSpPr>
            <a:spLocks noGrp="1"/>
          </p:cNvSpPr>
          <p:nvPr>
            <p:ph idx="1"/>
          </p:nvPr>
        </p:nvSpPr>
        <p:spPr>
          <a:xfrm>
            <a:off x="457200" y="1285860"/>
            <a:ext cx="8229600" cy="5023500"/>
          </a:xfrm>
        </p:spPr>
        <p:txBody>
          <a:bodyPr>
            <a:normAutofit fontScale="62500" lnSpcReduction="20000"/>
          </a:bodyPr>
          <a:lstStyle/>
          <a:p>
            <a:pPr>
              <a:buNone/>
            </a:pPr>
            <a:r>
              <a:rPr lang="ru-RU" dirty="0" smtClean="0"/>
              <a:t> </a:t>
            </a:r>
          </a:p>
          <a:p>
            <a:pPr>
              <a:buNone/>
            </a:pPr>
            <a:r>
              <a:rPr lang="ru-RU" b="1" dirty="0" smtClean="0"/>
              <a:t>КОРРУПЦИЯ</a:t>
            </a:r>
            <a:r>
              <a:rPr lang="ru-RU" dirty="0" smtClean="0"/>
              <a:t>:</a:t>
            </a:r>
          </a:p>
          <a:p>
            <a:r>
              <a:rPr lang="ru-RU" sz="3400" dirty="0" smtClean="0"/>
              <a:t>а) злоупотребление служебным положением, дача взятки, получение взятки, злоупотребление полномочиями, коммерческий подкуп либо иное незаконное использование физическим лицом своего должностного положения вопреки законным интересам общества и государства в целях получения выгоды в виде денег, ценностей, иного имущества или услуг имущественного характера, иных имущественных прав для себя или для третьих лиц либо незаконное предоставление такой выгоды указанному лицу другими физическими лицами;</a:t>
            </a:r>
          </a:p>
          <a:p>
            <a:r>
              <a:rPr lang="ru-RU" sz="3400" dirty="0" smtClean="0"/>
              <a:t>б) совершение деяний, указанных в </a:t>
            </a:r>
            <a:r>
              <a:rPr lang="ru-RU" sz="3400" dirty="0" smtClean="0">
                <a:hlinkClick r:id="" action="ppaction://hlinkfile"/>
              </a:rPr>
              <a:t>подпункте «а</a:t>
            </a:r>
            <a:r>
              <a:rPr lang="ru-RU" sz="3400" dirty="0" smtClean="0"/>
              <a:t>» настоящего пункта, </a:t>
            </a:r>
            <a:br>
              <a:rPr lang="ru-RU" sz="3400" dirty="0" smtClean="0"/>
            </a:br>
            <a:r>
              <a:rPr lang="ru-RU" sz="3400" dirty="0" smtClean="0"/>
              <a:t>от имени или в интересах юридического лица.</a:t>
            </a:r>
          </a:p>
          <a:p>
            <a:r>
              <a:rPr lang="ru-RU" sz="3400" dirty="0" smtClean="0"/>
              <a:t>(Федеральный закон от 25 декабря 2008 года № 273-ФЗ </a:t>
            </a:r>
            <a:br>
              <a:rPr lang="ru-RU" sz="3400" dirty="0" smtClean="0"/>
            </a:br>
            <a:r>
              <a:rPr lang="ru-RU" sz="3400" dirty="0" smtClean="0"/>
              <a:t>«О противодействии коррупции»)</a:t>
            </a: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642918"/>
            <a:ext cx="8229600" cy="5666442"/>
          </a:xfrm>
        </p:spPr>
        <p:txBody>
          <a:bodyPr>
            <a:normAutofit fontScale="77500" lnSpcReduction="20000"/>
          </a:bodyPr>
          <a:lstStyle/>
          <a:p>
            <a:r>
              <a:rPr lang="ru-RU" dirty="0" smtClean="0"/>
              <a:t>Однако последующие события показали, что автор ошибался. Сменой политического режима взятки искоренить не удалось. </a:t>
            </a:r>
          </a:p>
          <a:p>
            <a:r>
              <a:rPr lang="ru-RU" dirty="0" smtClean="0"/>
              <a:t>Советское государство, дабы перестроить все сферы жизни на свой манер, наплодило большое количество чиновников, призванных перестройку эту контролировать. Наделенные чрезвычайными полномочиями, товарищи госслужащие довольно часто их превышали, извлекая из этого немалую выгоду. Хотя большевики и не любили наказывать своих </a:t>
            </a:r>
            <a:r>
              <a:rPr lang="ru-RU" dirty="0" err="1" smtClean="0"/>
              <a:t>однопартийцев</a:t>
            </a:r>
            <a:r>
              <a:rPr lang="ru-RU" dirty="0" smtClean="0"/>
              <a:t>, в мае 1918 года Совету народных комиссаров все же пришлось издать декрет о взяточничестве, предусматривающий тюремное заключение за взятки сроком пять лет, а также конфискацию имущества. А уже в 1922 году по Уголовному кодексу за это преступление предусматривался расстрел. </a:t>
            </a:r>
          </a:p>
          <a:p>
            <a:r>
              <a:rPr lang="ru-RU" dirty="0" smtClean="0"/>
              <a:t>Мера пресечения ужесточалась постоянно, но отнюдь не она ограничивала масштабы злоупотреблений чиновников. Просто во времена «военного коммунизма» денежное обращение практически отсутствовало, а в органах управления царил такой хаос, что часто было непонятно, кому дать на лапу. </a:t>
            </a:r>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285728"/>
            <a:ext cx="8229600" cy="6023632"/>
          </a:xfrm>
        </p:spPr>
        <p:txBody>
          <a:bodyPr>
            <a:normAutofit fontScale="55000" lnSpcReduction="20000"/>
          </a:bodyPr>
          <a:lstStyle/>
          <a:p>
            <a:r>
              <a:rPr lang="ru-RU" sz="3200" dirty="0" smtClean="0"/>
              <a:t>Коррупция вновь начала процветать при </a:t>
            </a:r>
            <a:r>
              <a:rPr lang="ru-RU" sz="3200" dirty="0" err="1" smtClean="0"/>
              <a:t>НЭПе</a:t>
            </a:r>
            <a:r>
              <a:rPr lang="ru-RU" sz="3200" dirty="0" smtClean="0"/>
              <a:t>, когда вновь возникла предпринимательская деятельность. Тогда же взяточничество стали считать формой контрреволюционной деятельности, а контрреволюционеров, как известно, ставили к стенке.</a:t>
            </a:r>
          </a:p>
          <a:p>
            <a:r>
              <a:rPr lang="ru-RU" sz="3200" dirty="0" smtClean="0"/>
              <a:t>Позже, к концу 20-х годов, борьба с коррупцией приобретает характер массовых карательных кампаний. Так в одном из циркуляров Наркомата юстиции 1927 года значится: «В течение... месяца... повсеместно и единовременно назначить к слушанию по возможности исключительно дела о взяточничестве, оповестив об этом в газете, дабы создать по всей республике впечатление единой, массовой и организованно проводимой судебно-карательной кампании». </a:t>
            </a:r>
          </a:p>
          <a:p>
            <a:r>
              <a:rPr lang="ru-RU" sz="3200" dirty="0" smtClean="0"/>
              <a:t>Теперь взятками стали считать любые подарки должностному лицу, работу по совместительству в двух и более учреждениях, находящихся между собой в товарообменных партнерских взаимоотношениях и т.п. </a:t>
            </a:r>
          </a:p>
          <a:p>
            <a:r>
              <a:rPr lang="ru-RU" sz="3200" dirty="0" smtClean="0"/>
              <a:t>А с началом коллективизации в 1929 году взяточничество распространилось и в деревне. В связи с этим пленум Верховного суда определил: «Все случаи получения должностными лицами магарыча, то есть всякого рода угощения в каком бы то ни было виде, подлежат квалификации как получение взятки».  Как </a:t>
            </a:r>
            <a:r>
              <a:rPr lang="ru-RU" sz="3200" dirty="0" err="1" smtClean="0"/>
              <a:t>как</a:t>
            </a:r>
            <a:r>
              <a:rPr lang="ru-RU" sz="3200" dirty="0" smtClean="0"/>
              <a:t> коррупция считалась буржуазным пережитком, в СССР было принято говорить, что по мере строительства социализма это явление «в нашем молодом государстве» постепенно исчезает. «Взяточничество,- написано в вышедшей в 1957 году брошюре в помощь юристам,- в современных советских условиях стало относительно редким явлением».</a:t>
            </a:r>
          </a:p>
          <a:p>
            <a:endParaRPr lang="ru-RU" dirty="0" smtClean="0"/>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5602" name="Picture 2"/>
          <p:cNvPicPr>
            <a:picLocks noGrp="1" noChangeAspect="1" noChangeArrowheads="1"/>
          </p:cNvPicPr>
          <p:nvPr>
            <p:ph idx="1"/>
          </p:nvPr>
        </p:nvPicPr>
        <p:blipFill>
          <a:blip r:embed="rId2" cstate="print"/>
          <a:srcRect/>
          <a:stretch>
            <a:fillRect/>
          </a:stretch>
        </p:blipFill>
        <p:spPr bwMode="auto">
          <a:xfrm>
            <a:off x="214282" y="214290"/>
            <a:ext cx="8643997" cy="6357982"/>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417638"/>
          </a:xfrm>
        </p:spPr>
        <p:txBody>
          <a:bodyPr>
            <a:normAutofit fontScale="90000"/>
          </a:bodyPr>
          <a:lstStyle/>
          <a:p>
            <a:r>
              <a:rPr lang="ru-RU" sz="3100" dirty="0" smtClean="0"/>
              <a:t/>
            </a:r>
            <a:br>
              <a:rPr lang="ru-RU" sz="3100" dirty="0" smtClean="0"/>
            </a:br>
            <a:r>
              <a:rPr lang="ru-RU" sz="3100" dirty="0" smtClean="0"/>
              <a:t>Что </a:t>
            </a:r>
            <a:r>
              <a:rPr lang="ru-RU" sz="3100" dirty="0" smtClean="0"/>
              <a:t>делать если обвиняют в получении (вымогательстве) взятки?</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62500" lnSpcReduction="20000"/>
          </a:bodyPr>
          <a:lstStyle/>
          <a:p>
            <a:pPr>
              <a:buNone/>
            </a:pPr>
            <a:r>
              <a:rPr lang="ru-RU" sz="3400" dirty="0" smtClean="0"/>
              <a:t>Риск стать обвиняемым в получении взятки есть у любого должностного лица. Даже если вы работаете честно, не допускаете злоупотреблений и чтите закон – в один неприятный момент к вам могут зайти в кабинет и одеть наручники люди в форме.</a:t>
            </a:r>
          </a:p>
          <a:p>
            <a:pPr>
              <a:buNone/>
            </a:pPr>
            <a:r>
              <a:rPr lang="ru-RU" sz="3400" dirty="0" smtClean="0"/>
              <a:t>Что же делать, если вас ошибочно обвиняют в получении взятки, например – подбросив деньги в документы или кабинет?</a:t>
            </a:r>
          </a:p>
          <a:p>
            <a:r>
              <a:rPr lang="ru-RU" sz="3400" b="1" dirty="0" smtClean="0"/>
              <a:t>1. </a:t>
            </a:r>
            <a:r>
              <a:rPr lang="ru-RU" sz="3400" dirty="0" smtClean="0"/>
              <a:t>Наймите квалифицированного юриста, специализирующегося по коррупционным преступлениям. С ним защищаться будет проще.</a:t>
            </a:r>
          </a:p>
          <a:p>
            <a:r>
              <a:rPr lang="ru-RU" sz="3400" b="1" dirty="0" smtClean="0"/>
              <a:t>2.</a:t>
            </a:r>
            <a:r>
              <a:rPr lang="ru-RU" sz="3400" dirty="0" smtClean="0"/>
              <a:t> Если факта получения взятки по вашей воле не было, доказывайте факт провокации взятки со стороны взяткодателя. Это касается случаев, когда деньги были подброшены в документы, в кабинет, в ящик стола или в карман. Их могут положить в коробку конфет, которая взяткой не является, но которую вы, вполне возможно, охотно приняли в качестве благодарности.</a:t>
            </a:r>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6023632"/>
          </a:xfrm>
        </p:spPr>
        <p:txBody>
          <a:bodyPr>
            <a:normAutofit fontScale="77500" lnSpcReduction="20000"/>
          </a:bodyPr>
          <a:lstStyle/>
          <a:p>
            <a:r>
              <a:rPr lang="ru-RU" b="1" dirty="0" smtClean="0"/>
              <a:t>3.</a:t>
            </a:r>
            <a:r>
              <a:rPr lang="ru-RU" dirty="0" smtClean="0"/>
              <a:t> Используйте все возможные способы защиты:</a:t>
            </a:r>
          </a:p>
          <a:p>
            <a:pPr>
              <a:buNone/>
            </a:pPr>
            <a:r>
              <a:rPr lang="ru-RU" dirty="0" smtClean="0"/>
              <a:t>- Записи с камер наблюдения по месту работы.</a:t>
            </a:r>
          </a:p>
          <a:p>
            <a:pPr>
              <a:buNone/>
            </a:pPr>
            <a:r>
              <a:rPr lang="ru-RU" dirty="0" smtClean="0"/>
              <a:t>- Показания коллег, которые слышали ваш разговор.</a:t>
            </a:r>
          </a:p>
          <a:p>
            <a:pPr>
              <a:buNone/>
            </a:pPr>
            <a:r>
              <a:rPr lang="ru-RU" dirty="0" smtClean="0"/>
              <a:t>- Показания знакомых взяткодателя – говорил ли он им о взятке, жаловался ли на вымогательство.</a:t>
            </a:r>
          </a:p>
          <a:p>
            <a:pPr>
              <a:buNone/>
            </a:pPr>
            <a:r>
              <a:rPr lang="ru-RU" dirty="0" smtClean="0"/>
              <a:t>- Документы, подтверждающие законность ваших действий в отношении взяткодателя – решения об отказе, инструкции, регламенты и т.д.</a:t>
            </a:r>
          </a:p>
          <a:p>
            <a:r>
              <a:rPr lang="ru-RU" b="1" dirty="0" smtClean="0"/>
              <a:t>4.</a:t>
            </a:r>
            <a:r>
              <a:rPr lang="ru-RU" dirty="0" smtClean="0"/>
              <a:t> Если прямых доказательств – аудиозаписи или результатов оперативного эксперимента нет, обжалуйте возбуждение уголовного дела в суде – сам факт наличия подброшенных денег ни о чем не говорит.</a:t>
            </a:r>
          </a:p>
          <a:p>
            <a:pPr>
              <a:buNone/>
            </a:pPr>
            <a:r>
              <a:rPr lang="ru-RU" dirty="0" smtClean="0"/>
              <a:t>В ситуации, когда взятка все же была вами получена и требования взяткодателя исполнены, лучше всего признать вину в пределах реально совершенного деяния. Адвокату и вам предстоит постараться добиться максимального смягчения наказания, особо заострив внимание на таких смягчающих обстоятельствах, как тяжелое материальное или семейное положение;  тяжелая жизненная ситуация и т.д.</a:t>
            </a:r>
          </a:p>
          <a:p>
            <a:r>
              <a:rPr lang="ru-RU" dirty="0" smtClean="0"/>
              <a:t> </a:t>
            </a:r>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lgn="ctr"/>
            <a:r>
              <a:rPr lang="ru-RU" sz="3200" b="1" dirty="0" smtClean="0"/>
              <a:t>Уважаемые медицинские работники!</a:t>
            </a:r>
            <a:endParaRPr lang="ru-RU" sz="3200" dirty="0" smtClean="0"/>
          </a:p>
          <a:p>
            <a:pPr algn="ctr"/>
            <a:r>
              <a:rPr lang="ru-RU" sz="3200" dirty="0" smtClean="0"/>
              <a:t/>
            </a:r>
            <a:br>
              <a:rPr lang="ru-RU" sz="3200" dirty="0" smtClean="0"/>
            </a:br>
            <a:r>
              <a:rPr lang="ru-RU" sz="3200" b="1" dirty="0" smtClean="0"/>
              <a:t>Не приносите свою карьеру и доброе имя в жертву сиюминутной выгоде</a:t>
            </a:r>
            <a:r>
              <a:rPr lang="ru-RU" sz="3200" b="1" dirty="0" smtClean="0"/>
              <a:t>!</a:t>
            </a:r>
          </a:p>
          <a:p>
            <a:pPr algn="ctr"/>
            <a:r>
              <a:rPr lang="ru-RU" sz="3200" b="1" dirty="0" smtClean="0"/>
              <a:t> </a:t>
            </a:r>
            <a:r>
              <a:rPr lang="ru-RU" sz="3200" b="1" dirty="0" smtClean="0"/>
              <a:t>Помните, взятка - это преступление которое преследуется по закону!</a:t>
            </a:r>
            <a:endParaRPr lang="ru-RU" sz="3200" dirty="0" smtClean="0"/>
          </a:p>
          <a:p>
            <a:r>
              <a:rPr lang="ru-RU" dirty="0" smtClean="0"/>
              <a:t> </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Коррупционные преступления:</a:t>
            </a:r>
            <a:endParaRPr lang="ru-RU" dirty="0"/>
          </a:p>
        </p:txBody>
      </p:sp>
      <p:sp>
        <p:nvSpPr>
          <p:cNvPr id="3" name="Содержимое 2"/>
          <p:cNvSpPr>
            <a:spLocks noGrp="1"/>
          </p:cNvSpPr>
          <p:nvPr>
            <p:ph idx="1"/>
          </p:nvPr>
        </p:nvSpPr>
        <p:spPr/>
        <p:txBody>
          <a:bodyPr>
            <a:normAutofit/>
          </a:bodyPr>
          <a:lstStyle/>
          <a:p>
            <a:pPr>
              <a:buNone/>
            </a:pPr>
            <a:r>
              <a:rPr lang="ru-RU" b="1" dirty="0" smtClean="0"/>
              <a:t> </a:t>
            </a:r>
            <a:endParaRPr lang="ru-RU" dirty="0" smtClean="0"/>
          </a:p>
          <a:p>
            <a:r>
              <a:rPr lang="ru-RU" dirty="0" smtClean="0"/>
              <a:t> </a:t>
            </a:r>
            <a:r>
              <a:rPr lang="ru-RU" sz="3600" dirty="0" smtClean="0"/>
              <a:t>1. Злоупотребление должностными и иными полномочиями;</a:t>
            </a:r>
          </a:p>
          <a:p>
            <a:r>
              <a:rPr lang="ru-RU" sz="3600" dirty="0" smtClean="0"/>
              <a:t>2.  Взятки (получение, дача взятки, посредничество);</a:t>
            </a:r>
          </a:p>
          <a:p>
            <a:r>
              <a:rPr lang="ru-RU" sz="3600" dirty="0" smtClean="0"/>
              <a:t>3. Служебный подлог.</a:t>
            </a:r>
            <a:endParaRPr lang="ru-RU" sz="3600" dirty="0" smtClean="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571612"/>
          </a:xfrm>
        </p:spPr>
        <p:txBody>
          <a:bodyPr>
            <a:normAutofit fontScale="90000"/>
          </a:bodyPr>
          <a:lstStyle/>
          <a:p>
            <a:r>
              <a:rPr lang="ru-RU" dirty="0" smtClean="0"/>
              <a:t> </a:t>
            </a:r>
            <a:r>
              <a:rPr lang="ru-RU" sz="3100" dirty="0" smtClean="0"/>
              <a:t>К ПРЕСТУПЛЕНИЯМ КОРРУПЦИОННОЙ НАПРАВЛЕННОСТИ ОТНОСЯТСЯ:</a:t>
            </a:r>
            <a:r>
              <a:rPr lang="ru-RU" dirty="0" smtClean="0"/>
              <a:t/>
            </a:r>
            <a:br>
              <a:rPr lang="ru-RU" dirty="0" smtClean="0"/>
            </a:br>
            <a:endParaRPr lang="ru-RU" dirty="0"/>
          </a:p>
        </p:txBody>
      </p:sp>
      <p:sp>
        <p:nvSpPr>
          <p:cNvPr id="3" name="Содержимое 2"/>
          <p:cNvSpPr>
            <a:spLocks noGrp="1"/>
          </p:cNvSpPr>
          <p:nvPr>
            <p:ph idx="1"/>
          </p:nvPr>
        </p:nvSpPr>
        <p:spPr>
          <a:xfrm>
            <a:off x="457200" y="1071546"/>
            <a:ext cx="8229600" cy="5237814"/>
          </a:xfrm>
        </p:spPr>
        <p:txBody>
          <a:bodyPr>
            <a:normAutofit lnSpcReduction="10000"/>
          </a:bodyPr>
          <a:lstStyle/>
          <a:p>
            <a:pPr>
              <a:buNone/>
            </a:pPr>
            <a:r>
              <a:rPr lang="ru-RU" sz="1600" dirty="0" smtClean="0"/>
              <a:t>Согласно Перечню № 23 преступлений коррупционной направленности, утверждённому Приложение к письму</a:t>
            </a:r>
          </a:p>
          <a:p>
            <a:pPr>
              <a:buNone/>
            </a:pPr>
            <a:r>
              <a:rPr lang="ru-RU" sz="1600" dirty="0" smtClean="0"/>
              <a:t>от ________ № _________</a:t>
            </a:r>
          </a:p>
          <a:p>
            <a:r>
              <a:rPr lang="ru-RU" sz="1600" dirty="0" smtClean="0"/>
              <a:t> Указанием Генпрокуратуры России № 744/11, МВД России № 3 </a:t>
            </a:r>
            <a:br>
              <a:rPr lang="ru-RU" sz="1600" dirty="0" smtClean="0"/>
            </a:br>
            <a:r>
              <a:rPr lang="ru-RU" sz="1600" dirty="0" smtClean="0"/>
              <a:t>от 31.12.2014 </a:t>
            </a:r>
            <a:r>
              <a:rPr lang="ru-RU" sz="1600" i="1" dirty="0" smtClean="0"/>
              <a:t>«О введении в действие перечней статей Уголовного кодекса Российской Федерации, используемых при формировании статистической отчетности»</a:t>
            </a:r>
            <a:r>
              <a:rPr lang="ru-RU" sz="1600" dirty="0" smtClean="0"/>
              <a:t>,</a:t>
            </a:r>
            <a:r>
              <a:rPr lang="ru-RU" sz="1600" i="1" dirty="0" smtClean="0"/>
              <a:t> </a:t>
            </a:r>
            <a:r>
              <a:rPr lang="ru-RU" sz="1600" dirty="0" smtClean="0"/>
              <a:t>без дополнительных условий </a:t>
            </a:r>
            <a:r>
              <a:rPr lang="ru-RU" sz="1600" dirty="0" smtClean="0"/>
              <a:t> к  таким преступлениям относятся:</a:t>
            </a:r>
          </a:p>
          <a:p>
            <a:r>
              <a:rPr lang="ru-RU" sz="1600" dirty="0" smtClean="0"/>
              <a:t>Получение взятки (ст. </a:t>
            </a:r>
            <a:r>
              <a:rPr lang="ru-RU" sz="1600" dirty="0" smtClean="0">
                <a:hlinkClick r:id="rId2"/>
              </a:rPr>
              <a:t>290</a:t>
            </a:r>
            <a:r>
              <a:rPr lang="ru-RU" sz="1600" dirty="0" smtClean="0"/>
              <a:t> Уголовного кодекса Российской Федерации);</a:t>
            </a:r>
          </a:p>
          <a:p>
            <a:r>
              <a:rPr lang="ru-RU" sz="1600" dirty="0" smtClean="0"/>
              <a:t>Дача взятки (ст. </a:t>
            </a:r>
            <a:r>
              <a:rPr lang="ru-RU" sz="1600" dirty="0" smtClean="0">
                <a:hlinkClick r:id="rId3"/>
              </a:rPr>
              <a:t>291</a:t>
            </a:r>
            <a:r>
              <a:rPr lang="ru-RU" sz="1600" dirty="0" smtClean="0"/>
              <a:t> Уголовного кодекса Российской Федерации);</a:t>
            </a:r>
          </a:p>
          <a:p>
            <a:r>
              <a:rPr lang="ru-RU" sz="1600" dirty="0" smtClean="0"/>
              <a:t>Посредничество во взяточничестве» (ст. </a:t>
            </a:r>
            <a:r>
              <a:rPr lang="ru-RU" sz="1600" dirty="0" smtClean="0">
                <a:hlinkClick r:id="rId4"/>
              </a:rPr>
              <a:t>291.1</a:t>
            </a:r>
            <a:r>
              <a:rPr lang="ru-RU" sz="1600" dirty="0" smtClean="0"/>
              <a:t>. Уголовного кодекса Российской Федерации).</a:t>
            </a:r>
          </a:p>
          <a:p>
            <a:r>
              <a:rPr lang="ru-RU" sz="1600" dirty="0" smtClean="0"/>
              <a:t>Коммерческий подкуп (</a:t>
            </a:r>
            <a:r>
              <a:rPr lang="ru-RU" sz="1600" dirty="0" smtClean="0">
                <a:hlinkClick r:id="rId5"/>
              </a:rPr>
              <a:t>ст. 204</a:t>
            </a:r>
            <a:r>
              <a:rPr lang="ru-RU" sz="1600" dirty="0" smtClean="0"/>
              <a:t> Уголовного кодекса Российской Федерации); </a:t>
            </a:r>
          </a:p>
          <a:p>
            <a:r>
              <a:rPr lang="ru-RU" sz="1600" dirty="0" smtClean="0"/>
              <a:t>Незаконное участие в предпринимательской деятельности (</a:t>
            </a:r>
            <a:r>
              <a:rPr lang="ru-RU" sz="1600" dirty="0" smtClean="0">
                <a:hlinkClick r:id="rId6"/>
              </a:rPr>
              <a:t>ст. 289</a:t>
            </a:r>
            <a:r>
              <a:rPr lang="ru-RU" sz="1600" dirty="0" smtClean="0"/>
              <a:t> Уголовного кодекса Российской Федерации); </a:t>
            </a:r>
          </a:p>
          <a:p>
            <a:r>
              <a:rPr lang="ru-RU" sz="1600" dirty="0" smtClean="0"/>
              <a:t>Нарушение порядка финансирования избирательной кампании кандидата, избирательного объединения, деятельности инициативной группы по проведению референдума, иной группы участников референдума </a:t>
            </a:r>
            <a:br>
              <a:rPr lang="ru-RU" sz="1600" dirty="0" smtClean="0"/>
            </a:br>
            <a:r>
              <a:rPr lang="ru-RU" sz="1600" dirty="0" smtClean="0"/>
              <a:t>(</a:t>
            </a:r>
            <a:r>
              <a:rPr lang="ru-RU" sz="1600" dirty="0" smtClean="0">
                <a:hlinkClick r:id="rId7"/>
              </a:rPr>
              <a:t>ст. 141.1</a:t>
            </a:r>
            <a:r>
              <a:rPr lang="ru-RU" sz="1600" dirty="0" smtClean="0"/>
              <a:t> Уголовного кодекса Российской Федерации); </a:t>
            </a:r>
          </a:p>
          <a:p>
            <a:r>
              <a:rPr lang="ru-RU" sz="1600" dirty="0" smtClean="0"/>
              <a:t>Оказание противоправного влияния на результат официального спортивного соревнования или зрелищного коммерческого конкурса  (ст. </a:t>
            </a:r>
            <a:r>
              <a:rPr lang="ru-RU" sz="1600" dirty="0" smtClean="0">
                <a:hlinkClick r:id="rId8"/>
              </a:rPr>
              <a:t>184</a:t>
            </a:r>
            <a:r>
              <a:rPr lang="ru-RU" sz="1600" dirty="0" smtClean="0"/>
              <a:t> Уголовного кодекса Российской Федерации); </a:t>
            </a:r>
          </a:p>
          <a:p>
            <a:endParaRPr lang="ru-RU"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785794"/>
            <a:ext cx="8229600" cy="5523566"/>
          </a:xfrm>
        </p:spPr>
        <p:txBody>
          <a:bodyPr>
            <a:normAutofit fontScale="55000" lnSpcReduction="20000"/>
          </a:bodyPr>
          <a:lstStyle/>
          <a:p>
            <a:r>
              <a:rPr lang="ru-RU" sz="3200" dirty="0" smtClean="0"/>
              <a:t>Контрабанда сильнодействующих, ядовитых, отравляющих, взрывчатых, радиоактивных веществ, радиационных источников, ядерных материалов, огнестрельного оружия или его основных частей, взрывных устройств, боеприпасов, оружия массового поражения, средств его доставки, иного вооружения, иной военной техники, а также материалов и оборудования, которые могут быть использованы при создании оружия массового поражения, средств его доставки, иного вооружения, иной военной техники, а равно стратегически важных товаров и ресурсов или культурных ценностей либо особо ценных диких животных и водных биологических ресурсов, если указанное преступление совершено должностным лицом с использованием своего служебного положения (</a:t>
            </a:r>
            <a:r>
              <a:rPr lang="ru-RU" sz="3200" dirty="0" smtClean="0">
                <a:hlinkClick r:id="rId2"/>
              </a:rPr>
              <a:t>п. «а» ч. 2 ст. 226.1</a:t>
            </a:r>
            <a:r>
              <a:rPr lang="ru-RU" sz="3200" dirty="0" smtClean="0"/>
              <a:t> Уголовного кодекса Российской Федерации); </a:t>
            </a:r>
          </a:p>
          <a:p>
            <a:r>
              <a:rPr lang="ru-RU" sz="3200" dirty="0" smtClean="0"/>
              <a:t>Контрабанда наркотических средств, психотропных веществ, их </a:t>
            </a:r>
            <a:r>
              <a:rPr lang="ru-RU" sz="3200" dirty="0" err="1" smtClean="0"/>
              <a:t>прекурсоров</a:t>
            </a:r>
            <a:r>
              <a:rPr lang="ru-RU" sz="3200" dirty="0" smtClean="0"/>
              <a:t> или аналогов, растений, содержащих наркотические средства, психотропные вещества или их </a:t>
            </a:r>
            <a:r>
              <a:rPr lang="ru-RU" sz="3200" dirty="0" err="1" smtClean="0"/>
              <a:t>прекурсоры</a:t>
            </a:r>
            <a:r>
              <a:rPr lang="ru-RU" sz="3200" dirty="0" smtClean="0"/>
              <a:t>, либо их частей, содержащих наркотические средства, психотропные вещества или их </a:t>
            </a:r>
            <a:r>
              <a:rPr lang="ru-RU" sz="3200" dirty="0" err="1" smtClean="0"/>
              <a:t>прекурсоры</a:t>
            </a:r>
            <a:r>
              <a:rPr lang="ru-RU" sz="3200" dirty="0" smtClean="0"/>
              <a:t>, инструментов или оборудования, находящихся под специальным контролем и используемых для изготовления наркотических средств или психотропных веществ, если указанное преступление совершено должностным лицом </a:t>
            </a:r>
            <a:br>
              <a:rPr lang="ru-RU" sz="3200" dirty="0" smtClean="0"/>
            </a:br>
            <a:r>
              <a:rPr lang="ru-RU" sz="3200" dirty="0" smtClean="0"/>
              <a:t>с использованием своего служебного положения (п. «б» ч. 2 ст. 229.1 Уголовного кодекса Российской Федерации). </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846158"/>
          </a:xfrm>
        </p:spPr>
        <p:txBody>
          <a:bodyPr>
            <a:normAutofit fontScale="90000"/>
          </a:bodyPr>
          <a:lstStyle/>
          <a:p>
            <a:r>
              <a:rPr lang="ru-RU" sz="2700" dirty="0" smtClean="0"/>
              <a:t>Преступлений коррупционной </a:t>
            </a:r>
            <a:r>
              <a:rPr lang="ru-RU" sz="2700" dirty="0" smtClean="0"/>
              <a:t>направленности (для руководителей, заместителей и медицинских работников)</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40000" lnSpcReduction="20000"/>
          </a:bodyPr>
          <a:lstStyle/>
          <a:p>
            <a:pPr>
              <a:buNone/>
            </a:pPr>
            <a:r>
              <a:rPr lang="ru-RU" dirty="0" smtClean="0"/>
              <a:t/>
            </a:r>
            <a:br>
              <a:rPr lang="ru-RU" dirty="0" smtClean="0"/>
            </a:br>
            <a:r>
              <a:rPr lang="ru-RU" sz="3400" dirty="0" smtClean="0"/>
              <a:t>К преступлениям коррупционной направленности относятся взяточничество (статьи 290, 291 и 291.1 УК РФ) и иные связанные с ним преступления, в том числе коррупционные (в частности, предусмотренные статьями 159, 159.2, 159.4., 160, 178, 201, 204, 285, 285.1, 285.2., 285.3, 286, 288, 289, 292, 304 УК РФ).</a:t>
            </a:r>
            <a:br>
              <a:rPr lang="ru-RU" sz="3400" dirty="0" smtClean="0"/>
            </a:br>
            <a:r>
              <a:rPr lang="ru-RU" sz="3400" dirty="0" smtClean="0"/>
              <a:t>Статья 159 УК РФ - Мошенничество</a:t>
            </a:r>
            <a:br>
              <a:rPr lang="ru-RU" sz="3400" dirty="0" smtClean="0"/>
            </a:br>
            <a:r>
              <a:rPr lang="ru-RU" sz="3400" dirty="0" smtClean="0"/>
              <a:t>Статья 159.2 УК РФ - Мошенничество при получении выплат</a:t>
            </a:r>
            <a:br>
              <a:rPr lang="ru-RU" sz="3400" dirty="0" smtClean="0"/>
            </a:br>
            <a:r>
              <a:rPr lang="ru-RU" sz="3400" dirty="0" smtClean="0"/>
              <a:t>Статья 159.4 УК РФ - Мошенничество в сфере предпринимательской деятельности</a:t>
            </a:r>
            <a:br>
              <a:rPr lang="ru-RU" sz="3400" dirty="0" smtClean="0"/>
            </a:br>
            <a:r>
              <a:rPr lang="ru-RU" sz="3400" dirty="0" smtClean="0"/>
              <a:t>Статья 160 УК РФ - Присвоение или растрата</a:t>
            </a:r>
            <a:br>
              <a:rPr lang="ru-RU" sz="3400" dirty="0" smtClean="0"/>
            </a:br>
            <a:r>
              <a:rPr lang="ru-RU" sz="3400" dirty="0" smtClean="0"/>
              <a:t>Статья 178 УК РФ - Недопущение, ограничение или устранение конкуренции Статья 201 УК РФ - Злоупотребление полномочиями</a:t>
            </a:r>
            <a:br>
              <a:rPr lang="ru-RU" sz="3400" dirty="0" smtClean="0"/>
            </a:br>
            <a:r>
              <a:rPr lang="ru-RU" sz="3400" dirty="0" smtClean="0"/>
              <a:t>Статья 204 УК РФ - Коммерческий подкуп</a:t>
            </a:r>
            <a:br>
              <a:rPr lang="ru-RU" sz="3400" dirty="0" smtClean="0"/>
            </a:br>
            <a:r>
              <a:rPr lang="ru-RU" sz="3400" dirty="0" smtClean="0"/>
              <a:t>Статья 285 УК РФ - Злоупотребление должностными полномочиями</a:t>
            </a:r>
            <a:br>
              <a:rPr lang="ru-RU" sz="3400" dirty="0" smtClean="0"/>
            </a:br>
            <a:r>
              <a:rPr lang="ru-RU" sz="3400" dirty="0" smtClean="0"/>
              <a:t>Статья 285.1 УК РФ - Нецелевое расходование бюджетных средств</a:t>
            </a:r>
            <a:br>
              <a:rPr lang="ru-RU" sz="3400" dirty="0" smtClean="0"/>
            </a:br>
            <a:r>
              <a:rPr lang="ru-RU" sz="3400" dirty="0" smtClean="0"/>
              <a:t>Статья 285.2 УК РФ - Нецелевое расходование средств государственных внебюджетных фондов</a:t>
            </a:r>
            <a:br>
              <a:rPr lang="ru-RU" sz="3400" dirty="0" smtClean="0"/>
            </a:br>
            <a:r>
              <a:rPr lang="ru-RU" sz="3400" dirty="0" smtClean="0"/>
              <a:t>Статья 285.3. УК РФ - Внесение в единые государственные реестры заведомо недостоверных сведений</a:t>
            </a:r>
            <a:br>
              <a:rPr lang="ru-RU" sz="3400" dirty="0" smtClean="0"/>
            </a:br>
            <a:r>
              <a:rPr lang="ru-RU" sz="3400" dirty="0" smtClean="0"/>
              <a:t>Статья 286 УК РФ - Превышение должностных полномочий</a:t>
            </a:r>
            <a:br>
              <a:rPr lang="ru-RU" sz="3400" dirty="0" smtClean="0"/>
            </a:br>
            <a:r>
              <a:rPr lang="ru-RU" sz="3400" dirty="0" smtClean="0"/>
              <a:t>Статья 288 УК РФ - Присвоение полномочий должностного лица</a:t>
            </a:r>
            <a:br>
              <a:rPr lang="ru-RU" sz="3400" dirty="0" smtClean="0"/>
            </a:br>
            <a:r>
              <a:rPr lang="ru-RU" sz="3400" dirty="0" smtClean="0"/>
              <a:t>Статья 289 УК РФ - Незаконное участие в предпринимательской деятельности</a:t>
            </a:r>
            <a:br>
              <a:rPr lang="ru-RU" sz="3400" dirty="0" smtClean="0"/>
            </a:br>
            <a:r>
              <a:rPr lang="ru-RU" sz="3400" dirty="0" smtClean="0"/>
              <a:t>Статья 290 УК РФ - Получение взятки</a:t>
            </a:r>
            <a:br>
              <a:rPr lang="ru-RU" sz="3400" dirty="0" smtClean="0"/>
            </a:br>
            <a:r>
              <a:rPr lang="ru-RU" sz="3400" dirty="0" smtClean="0"/>
              <a:t>Статья 291 УК РФ - Дача взятки</a:t>
            </a:r>
            <a:br>
              <a:rPr lang="ru-RU" sz="3400" dirty="0" smtClean="0"/>
            </a:br>
            <a:r>
              <a:rPr lang="ru-RU" sz="3400" dirty="0" smtClean="0"/>
              <a:t>Статья 291.1 УК РФ - Посредничество во взяточничестве</a:t>
            </a:r>
            <a:br>
              <a:rPr lang="ru-RU" sz="3400" dirty="0" smtClean="0"/>
            </a:br>
            <a:r>
              <a:rPr lang="ru-RU" sz="3400" dirty="0" smtClean="0"/>
              <a:t>Статья 292 УК РФ - Служебный подлог</a:t>
            </a:r>
            <a:br>
              <a:rPr lang="ru-RU" sz="3400" dirty="0" smtClean="0"/>
            </a:br>
            <a:r>
              <a:rPr lang="ru-RU" sz="3400" dirty="0" smtClean="0"/>
              <a:t>Статья 304 УК РФ - Провокация взятки либо коммерческого подкупа</a:t>
            </a:r>
          </a:p>
          <a:p>
            <a:pPr>
              <a:buNone/>
            </a:pPr>
            <a:r>
              <a:rPr lang="ru-RU" dirty="0" smtClean="0"/>
              <a:t> </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82726"/>
          </a:xfrm>
        </p:spPr>
        <p:txBody>
          <a:bodyPr>
            <a:normAutofit fontScale="90000"/>
          </a:bodyPr>
          <a:lstStyle/>
          <a:p>
            <a:r>
              <a:rPr lang="ru-RU" cap="all" dirty="0" smtClean="0"/>
              <a:t>ОТВЕТСТВЕННОСТЬ ЗА ДАЧУ ВЗЯТКИ</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7500" lnSpcReduction="20000"/>
          </a:bodyPr>
          <a:lstStyle/>
          <a:p>
            <a:pPr>
              <a:buNone/>
            </a:pPr>
            <a:r>
              <a:rPr lang="ru-RU" b="1" dirty="0" smtClean="0"/>
              <a:t>Ответственность за дачу взятки</a:t>
            </a:r>
            <a:endParaRPr lang="ru-RU" dirty="0" smtClean="0"/>
          </a:p>
          <a:p>
            <a:r>
              <a:rPr lang="ru-RU" dirty="0" smtClean="0"/>
              <a:t>Дача взятки запрещена Уголовным кодексом РФ и ответственность за данное деяние прописана в ст. 291 УК РФ. При этом ответственность наступает вне зависимости от способа передачи взятки – это может быть как личный контакт с взяткополучателем, так и передача незаконного вознаграждения через третьих лиц (посредников).</a:t>
            </a:r>
          </a:p>
          <a:p>
            <a:pPr>
              <a:buNone/>
            </a:pPr>
            <a:r>
              <a:rPr lang="ru-RU" b="1" dirty="0" smtClean="0"/>
              <a:t>  ✔ Ответственность и наказание за дачу взятки.</a:t>
            </a:r>
            <a:endParaRPr lang="ru-RU" dirty="0" smtClean="0"/>
          </a:p>
          <a:p>
            <a:r>
              <a:rPr lang="ru-RU" dirty="0" smtClean="0"/>
              <a:t>Согласно санкциям ч. 1 ст. 291 УК РФ, простая взятка, не имеющая признаков значительности или крупного размера, карается денежным штрафом от 15 до 30-кратного размера взятки или же тюремным сроком до 2 лет с одновременным штрафом не более 10-кратного размера незаконного вознаграждения. Более подробно санкции за квалифицированные виды указанного преступления представлены в таблице ниже:</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descr="tab_kor">
            <a:hlinkClick r:id="rId2"/>
          </p:cNvPr>
          <p:cNvPicPr>
            <a:picLocks noChangeAspect="1" noChangeArrowheads="1"/>
          </p:cNvPicPr>
          <p:nvPr/>
        </p:nvPicPr>
        <p:blipFill>
          <a:blip r:embed="rId3" cstate="print"/>
          <a:srcRect/>
          <a:stretch>
            <a:fillRect/>
          </a:stretch>
        </p:blipFill>
        <p:spPr bwMode="auto">
          <a:xfrm>
            <a:off x="0" y="0"/>
            <a:ext cx="9144000" cy="5472179"/>
          </a:xfrm>
          <a:prstGeom prst="rect">
            <a:avLst/>
          </a:prstGeom>
          <a:noFill/>
          <a:ln w="9525">
            <a:noFill/>
            <a:miter lim="800000"/>
            <a:headEnd/>
            <a:tailEnd/>
          </a:ln>
        </p:spPr>
      </p:pic>
      <p:sp>
        <p:nvSpPr>
          <p:cNvPr id="2051" name="Rectangle 3"/>
          <p:cNvSpPr>
            <a:spLocks noChangeArrowheads="1"/>
          </p:cNvSpPr>
          <p:nvPr/>
        </p:nvSpPr>
        <p:spPr bwMode="auto">
          <a:xfrm>
            <a:off x="0" y="5485760"/>
            <a:ext cx="9144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2">
                    <a:lumMod val="20000"/>
                    <a:lumOff val="80000"/>
                  </a:schemeClr>
                </a:solidFill>
                <a:effectLst/>
                <a:latin typeface="Arial" pitchFamily="34" charset="0"/>
                <a:ea typeface="Times New Roman" pitchFamily="18" charset="0"/>
                <a:cs typeface="Times New Roman" pitchFamily="18" charset="0"/>
              </a:rPr>
              <a:t>Установленная ч. 3 заведомая незаконность действий, за выполнение которых дается взятка, подразумевает то, что взяткодатель понимает и осознает противоправность поведения, которое он требует от должностного лица: сотрудника полиции, врача, учителя, работника </a:t>
            </a:r>
            <a:r>
              <a:rPr kumimoji="0" lang="ru-RU" b="0" i="0" u="none" strike="noStrike" cap="none" normalizeH="0" baseline="0" dirty="0" err="1" smtClean="0">
                <a:ln>
                  <a:noFill/>
                </a:ln>
                <a:solidFill>
                  <a:schemeClr val="tx2">
                    <a:lumMod val="20000"/>
                    <a:lumOff val="80000"/>
                  </a:schemeClr>
                </a:solidFill>
                <a:effectLst/>
                <a:latin typeface="Arial" pitchFamily="34" charset="0"/>
                <a:ea typeface="Times New Roman" pitchFamily="18" charset="0"/>
                <a:cs typeface="Times New Roman" pitchFamily="18" charset="0"/>
              </a:rPr>
              <a:t>гос</a:t>
            </a:r>
            <a:r>
              <a:rPr kumimoji="0" lang="ru-RU" b="0" i="0" u="none" strike="noStrike" cap="none" normalizeH="0" baseline="0" dirty="0" smtClean="0">
                <a:ln>
                  <a:noFill/>
                </a:ln>
                <a:solidFill>
                  <a:schemeClr val="tx2">
                    <a:lumMod val="20000"/>
                    <a:lumOff val="80000"/>
                  </a:schemeClr>
                </a:solidFill>
                <a:effectLst/>
                <a:latin typeface="Arial" pitchFamily="34" charset="0"/>
                <a:ea typeface="Times New Roman" pitchFamily="18" charset="0"/>
                <a:cs typeface="Times New Roman" pitchFamily="18" charset="0"/>
              </a:rPr>
              <a:t>. учреждения и т.д.</a:t>
            </a:r>
            <a:endParaRPr kumimoji="0" lang="ru-RU" b="0" i="0" u="none" strike="noStrike" cap="none" normalizeH="0" baseline="0" dirty="0" smtClean="0">
              <a:ln>
                <a:noFill/>
              </a:ln>
              <a:solidFill>
                <a:schemeClr val="tx2">
                  <a:lumMod val="20000"/>
                  <a:lumOff val="80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ПРИМЕРЫ:</a:t>
            </a:r>
            <a:endParaRPr lang="ru-RU" dirty="0"/>
          </a:p>
        </p:txBody>
      </p:sp>
      <p:sp>
        <p:nvSpPr>
          <p:cNvPr id="3" name="Содержимое 2"/>
          <p:cNvSpPr>
            <a:spLocks noGrp="1"/>
          </p:cNvSpPr>
          <p:nvPr>
            <p:ph idx="1"/>
          </p:nvPr>
        </p:nvSpPr>
        <p:spPr/>
        <p:txBody>
          <a:bodyPr>
            <a:normAutofit fontScale="70000" lnSpcReduction="20000"/>
          </a:bodyPr>
          <a:lstStyle/>
          <a:p>
            <a:r>
              <a:rPr lang="ru-RU" b="1" dirty="0" smtClean="0"/>
              <a:t>Пример 1:</a:t>
            </a:r>
            <a:r>
              <a:rPr lang="ru-RU" dirty="0" smtClean="0"/>
              <a:t> Гражданин А. при посещении врача попросил ускорить его прием в качестве больного, подкрепив свою просьбу 1000-рублевой купюрой. Данное деяние будет квалифицировано по ч. 1 ст. 291 УК РФ – то есть «простая» взятка.</a:t>
            </a:r>
          </a:p>
          <a:p>
            <a:r>
              <a:rPr lang="ru-RU" b="1" dirty="0" smtClean="0"/>
              <a:t>Пример 2: </a:t>
            </a:r>
            <a:r>
              <a:rPr lang="ru-RU" dirty="0" smtClean="0"/>
              <a:t>Гражданин Б., будучи остановленным инспектором ДПС за не пристёгнутый ремень и отсутствие страховки ОСАГО, предложил инспектору за 1000 рублей «не замечать» данные нарушения ПДД и не составлять протокол. Данное деяние будет отнесено к ч. 3 ст. 291 УК РФ – т.е. дача взятки за заведомо незаконные действия должностного лица.</a:t>
            </a:r>
          </a:p>
          <a:p>
            <a:r>
              <a:rPr lang="ru-RU" b="1" dirty="0" smtClean="0"/>
              <a:t>Пример 3:</a:t>
            </a:r>
            <a:r>
              <a:rPr lang="ru-RU" dirty="0" smtClean="0"/>
              <a:t> Гражданин З. обратился к начальнику отдела военного комиссариата с просьбой оказать ему содействие в уклонении от службы в армии и предложил выдать ему отсрочку по основаниям, которые реально не имели место. В обмен за содействие гражданин предложил 160 000 рублей. Деяние будет квалифицировано по ч. 4 ст. 291 УК РФ, поскольку здесь имеет место крупный размер взятки и ее дача за заведомо противоправное действие сотрудника военкомата.</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136</TotalTime>
  <Words>1106</Words>
  <PresentationFormat>Экран (4:3)</PresentationFormat>
  <Paragraphs>102</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Апекс</vt:lpstr>
      <vt:lpstr>Слайд 1</vt:lpstr>
      <vt:lpstr>ЧТО ТАКОЕ КОРРУПЦИЯ? </vt:lpstr>
      <vt:lpstr>Коррупционные преступления:</vt:lpstr>
      <vt:lpstr> К ПРЕСТУПЛЕНИЯМ КОРРУПЦИОННОЙ НАПРАВЛЕННОСТИ ОТНОСЯТСЯ: </vt:lpstr>
      <vt:lpstr>Слайд 5</vt:lpstr>
      <vt:lpstr>Преступлений коррупционной направленности (для руководителей, заместителей и медицинских работников) </vt:lpstr>
      <vt:lpstr>ОТВЕТСТВЕННОСТЬ ЗА ДАЧУ ВЗЯТКИ </vt:lpstr>
      <vt:lpstr>Слайд 8</vt:lpstr>
      <vt:lpstr>ПРИМЕРЫ:</vt:lpstr>
      <vt:lpstr> Как избежать ответственности?</vt:lpstr>
      <vt:lpstr>ПОЛУЧЕНИЕ ВЗЯТКИ </vt:lpstr>
      <vt:lpstr>Слайд 12</vt:lpstr>
      <vt:lpstr>ЧТО ТАКОЕ ПРОТИВОДЕЙСТВИЕ КОРРУПЦИИ? </vt:lpstr>
      <vt:lpstr>ОСНОВНЫЕ ПРИНЦИПЫ ПРОТИВОДЕЙСТВИЯ КОРРУПЦИИ </vt:lpstr>
      <vt:lpstr>«Международный день борьбы с коррупцией» - отмечается ежегодно 9 декабря.  </vt:lpstr>
      <vt:lpstr>История возникновения коррупции в России </vt:lpstr>
      <vt:lpstr>Слайд 17</vt:lpstr>
      <vt:lpstr>Слайд 18</vt:lpstr>
      <vt:lpstr>Слайд 19</vt:lpstr>
      <vt:lpstr>Слайд 20</vt:lpstr>
      <vt:lpstr>Слайд 21</vt:lpstr>
      <vt:lpstr>Слайд 22</vt:lpstr>
      <vt:lpstr> Что делать если обвиняют в получении (вымогательстве) взятки? </vt:lpstr>
      <vt:lpstr>Слайд 24</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dc:creator>
  <cp:lastModifiedBy>Ольга</cp:lastModifiedBy>
  <cp:revision>16</cp:revision>
  <dcterms:created xsi:type="dcterms:W3CDTF">2016-12-07T03:10:10Z</dcterms:created>
  <dcterms:modified xsi:type="dcterms:W3CDTF">2016-12-07T05:36:19Z</dcterms:modified>
</cp:coreProperties>
</file>